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0" r:id="rId15"/>
    <p:sldId id="269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5903"/>
  </p:normalViewPr>
  <p:slideViewPr>
    <p:cSldViewPr snapToGrid="0">
      <p:cViewPr varScale="1">
        <p:scale>
          <a:sx n="90" d="100"/>
          <a:sy n="90" d="100"/>
        </p:scale>
        <p:origin x="232" y="6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17EBB9-4636-F049-9E92-7153CDB658E4}" type="datetimeFigureOut">
              <a:rPr lang="en-US" smtClean="0"/>
              <a:t>9/15/22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2D6781-F5F2-A74B-8723-69F8551DA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6394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Example of IL10 project (</a:t>
            </a:r>
            <a:r>
              <a:rPr lang="en-GB" dirty="0" err="1"/>
              <a:t>tSNE</a:t>
            </a:r>
            <a:r>
              <a:rPr lang="en-GB" dirty="0"/>
              <a:t> and heatmaps from a bioinformatics project)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D6781-F5F2-A74B-8723-69F8551DA6A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5132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Example of IL10 project (</a:t>
            </a:r>
            <a:r>
              <a:rPr lang="en-GB" dirty="0" err="1"/>
              <a:t>tSNE</a:t>
            </a:r>
            <a:r>
              <a:rPr lang="en-GB" dirty="0"/>
              <a:t> and heatmaps from a bioinformatics project)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D6781-F5F2-A74B-8723-69F8551DA6A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77643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You can easily create R packages or </a:t>
            </a:r>
            <a:r>
              <a:rPr lang="en-GB" dirty="0" err="1"/>
              <a:t>Rmarkdown</a:t>
            </a:r>
            <a:r>
              <a:rPr lang="en-GB" dirty="0"/>
              <a:t> documents in R Studio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D6781-F5F2-A74B-8723-69F8551DA6A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1299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You can easily create R packages or </a:t>
            </a:r>
            <a:r>
              <a:rPr lang="en-GB" dirty="0" err="1"/>
              <a:t>Rmarkdown</a:t>
            </a:r>
            <a:r>
              <a:rPr lang="en-GB" dirty="0"/>
              <a:t> documents in R Studio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D6781-F5F2-A74B-8723-69F8551DA6A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2186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9/15/22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9/15/22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9/15/22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9/15/22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9/15/22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9/15/22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9/15/22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9/15/22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9/15/22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9/15/22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9/15/22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9/15/22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9/15/22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9/15/22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9/15/22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9/15/22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9/15/22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9/15/22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1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eelsoumya/teaching_reproducible_science_R/blob/main/rmarkdown.rmd" TargetMode="External"/><Relationship Id="rId2" Type="http://schemas.openxmlformats.org/officeDocument/2006/relationships/hyperlink" Target="https://www.rstudio.com/wp-content/uploads/2015/03/rmarkdown-reference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neelsoumya/teaching_reproducible_science_R/blob/main/rmarkdown.pdf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neelsoumya/teaching_reproducible_science_R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39F7D-AE8D-DBE4-8C7E-CD81528B932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Reproducible research in 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1D14C7-7003-C352-59AC-E2EC89D653D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Soumya </a:t>
            </a:r>
            <a:r>
              <a:rPr lang="en-US" dirty="0" err="1"/>
              <a:t>banerjee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05850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7D5BA-00D8-A2ED-0BB5-362BAAC39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1012" y="4363271"/>
            <a:ext cx="8676222" cy="106680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DEMO</a:t>
            </a:r>
          </a:p>
        </p:txBody>
      </p:sp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10AF3B17-782B-0251-979B-401F84DB81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6275" y="640080"/>
            <a:ext cx="8234827" cy="3602736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4602015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7D5BA-00D8-A2ED-0BB5-362BAAC39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A78CF9-46A6-BD37-7DA4-8FB42715D0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GB" dirty="0"/>
              <a:t>See the link below for more details</a:t>
            </a:r>
          </a:p>
          <a:p>
            <a:r>
              <a:rPr lang="en-GB" dirty="0">
                <a:hlinkClick r:id="rId2"/>
              </a:rPr>
              <a:t>https://www.rstudio.com/wp-content/uploads/2015/03/rmarkdown-reference.pdf</a:t>
            </a: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Now head over to the file named </a:t>
            </a:r>
            <a:r>
              <a:rPr lang="en-GB" dirty="0" err="1"/>
              <a:t>rmarkdown.rmd</a:t>
            </a:r>
            <a:endParaRPr lang="en-GB" dirty="0"/>
          </a:p>
          <a:p>
            <a:r>
              <a:rPr lang="en-GB" dirty="0">
                <a:hlinkClick r:id="rId3"/>
              </a:rPr>
              <a:t>https://github.com/neelsoumya/teaching_reproducible_science_R/blob/main/rmarkdown.rmd</a:t>
            </a:r>
            <a:endParaRPr lang="en-GB" dirty="0"/>
          </a:p>
          <a:p>
            <a:r>
              <a:rPr lang="en-GB" dirty="0"/>
              <a:t>Running this will create a report like the following:</a:t>
            </a:r>
          </a:p>
          <a:p>
            <a:r>
              <a:rPr lang="en-GB" dirty="0">
                <a:hlinkClick r:id="rId4"/>
              </a:rPr>
              <a:t>https://github.com/neelsoumya/teaching_reproducible_science_R/blob/main/rmarkdown.pdf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295503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06ABAF8-A5F0-4E99-AB6D-67BFBB982B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77D5BA-00D8-A2ED-0BB5-362BAAC39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4106" y="609600"/>
            <a:ext cx="3369133" cy="364285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DEMO</a:t>
            </a:r>
          </a:p>
        </p:txBody>
      </p:sp>
      <p:sp>
        <p:nvSpPr>
          <p:cNvPr id="14" name="Rounded Rectangle 7">
            <a:extLst>
              <a:ext uri="{FF2B5EF4-FFF2-40B4-BE49-F238E27FC236}">
                <a16:creationId xmlns:a16="http://schemas.microsoft.com/office/drawing/2014/main" id="{5F7833E7-6A14-4F78-A2DD-5640A4F6C2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8290" y="620720"/>
            <a:ext cx="6884079" cy="5597200"/>
          </a:xfrm>
          <a:prstGeom prst="roundRect">
            <a:avLst>
              <a:gd name="adj" fmla="val 3812"/>
            </a:avLst>
          </a:prstGeom>
          <a:solidFill>
            <a:schemeClr val="bg1"/>
          </a:solidFill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pic>
        <p:nvPicPr>
          <p:cNvPr id="7" name="Picture 6" descr="Text, table&#10;&#10;Description automatically generated">
            <a:extLst>
              <a:ext uri="{FF2B5EF4-FFF2-40B4-BE49-F238E27FC236}">
                <a16:creationId xmlns:a16="http://schemas.microsoft.com/office/drawing/2014/main" id="{FBBEBD6F-F661-B81D-DACD-82E28D32FB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2544" y="1260138"/>
            <a:ext cx="5915570" cy="4318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7699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7D5BA-00D8-A2ED-0BB5-362BAAC39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4424" y="847726"/>
            <a:ext cx="6150510" cy="32004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Concepts are language agnostic</a:t>
            </a: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BDCB71B7-7A46-CD86-1696-B5AF9AF247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9131" y="1412078"/>
            <a:ext cx="3416888" cy="4121400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19877528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7D5BA-00D8-A2ED-0BB5-362BAAC39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Concepts are language agnostic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A78CF9-46A6-BD37-7DA4-8FB42715D0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https://</a:t>
            </a:r>
            <a:r>
              <a:rPr lang="en-GB" dirty="0" err="1"/>
              <a:t>github.com</a:t>
            </a:r>
            <a:r>
              <a:rPr lang="en-GB" dirty="0"/>
              <a:t>/</a:t>
            </a:r>
            <a:r>
              <a:rPr lang="en-GB" dirty="0" err="1"/>
              <a:t>neelsoumya</a:t>
            </a:r>
            <a:r>
              <a:rPr lang="en-GB" dirty="0"/>
              <a:t>/</a:t>
            </a:r>
            <a:r>
              <a:rPr lang="en-GB" dirty="0" err="1"/>
              <a:t>teaching_reproducible_science_R</a:t>
            </a:r>
            <a:r>
              <a:rPr lang="en-GB" dirty="0"/>
              <a:t>/blob/main/</a:t>
            </a:r>
            <a:r>
              <a:rPr lang="en-GB" dirty="0" err="1"/>
              <a:t>tst.md</a:t>
            </a:r>
            <a:r>
              <a:rPr lang="en-GB" dirty="0"/>
              <a:t> </a:t>
            </a:r>
          </a:p>
          <a:p>
            <a:endParaRPr lang="en-GB" dirty="0"/>
          </a:p>
          <a:p>
            <a:r>
              <a:rPr lang="en-GB" dirty="0" err="1"/>
              <a:t>pandoc</a:t>
            </a:r>
            <a:r>
              <a:rPr lang="en-GB" dirty="0"/>
              <a:t> </a:t>
            </a:r>
            <a:r>
              <a:rPr lang="en-GB" dirty="0" err="1"/>
              <a:t>tst.md</a:t>
            </a:r>
            <a:r>
              <a:rPr lang="en-GB" dirty="0"/>
              <a:t> -o </a:t>
            </a:r>
            <a:r>
              <a:rPr lang="en-GB" dirty="0" err="1"/>
              <a:t>test.ipynb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158330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7D5BA-00D8-A2ED-0BB5-362BAAC39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A78CF9-46A6-BD37-7DA4-8FB42715D0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>
                <a:hlinkClick r:id="rId2"/>
              </a:rPr>
              <a:t>https://github.com/neelsoumya/teaching_reproducible_science_R/</a:t>
            </a:r>
            <a:endParaRPr lang="en-GB" dirty="0"/>
          </a:p>
          <a:p>
            <a:r>
              <a:rPr lang="en-GB" dirty="0"/>
              <a:t>Code, resources and templates</a:t>
            </a:r>
          </a:p>
          <a:p>
            <a:r>
              <a:rPr lang="en-GB" dirty="0"/>
              <a:t>EXERCISES with sample data</a:t>
            </a:r>
          </a:p>
          <a:p>
            <a:r>
              <a:rPr lang="en-GB"/>
              <a:t>Installation instructions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405452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7D5BA-00D8-A2ED-0BB5-362BAAC39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Rationale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A78CF9-46A6-BD37-7DA4-8FB42715D0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Your data, your model decisions, parameters and your data filtering decisions will keep on changing. How do you know 6 months later what has changed? Document your code and your output and your design decisions all in one place.</a:t>
            </a:r>
          </a:p>
          <a:p>
            <a:r>
              <a:rPr lang="en-GB" dirty="0"/>
              <a:t>Reproducible pipeline</a:t>
            </a:r>
          </a:p>
          <a:p>
            <a:r>
              <a:rPr lang="en-GB" dirty="0"/>
              <a:t>Know exactly what changed and when</a:t>
            </a:r>
          </a:p>
          <a:p>
            <a:r>
              <a:rPr lang="en-GB" dirty="0"/>
              <a:t>Know how to rerun the analysis and get the (same) results</a:t>
            </a:r>
          </a:p>
          <a:p>
            <a:r>
              <a:rPr lang="en-GB" dirty="0"/>
              <a:t>This is like your research notebook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57535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7D5BA-00D8-A2ED-0BB5-362BAAC39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Rationale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A78CF9-46A6-BD37-7DA4-8FB42715D0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experiences/case studies of using </a:t>
            </a:r>
            <a:r>
              <a:rPr lang="en-GB" dirty="0" err="1"/>
              <a:t>Rmarkdown</a:t>
            </a:r>
            <a:r>
              <a:rPr lang="en-GB" dirty="0"/>
              <a:t> notebooks and helping biologists use them to </a:t>
            </a:r>
            <a:r>
              <a:rPr lang="en-GB" dirty="0" err="1"/>
              <a:t>analyze</a:t>
            </a:r>
            <a:r>
              <a:rPr lang="en-GB" dirty="0"/>
              <a:t> their own data</a:t>
            </a:r>
          </a:p>
          <a:p>
            <a:r>
              <a:rPr lang="en-GB" dirty="0"/>
              <a:t>When you are deep in your work, it can be difficult to make code pretty, comment it and make it reproducible. </a:t>
            </a:r>
          </a:p>
          <a:p>
            <a:r>
              <a:rPr lang="en-GB" dirty="0"/>
              <a:t>But you will regret not doing this when you park the work and 6 months later your </a:t>
            </a:r>
            <a:r>
              <a:rPr lang="en-GB" dirty="0" err="1"/>
              <a:t>colloaborators</a:t>
            </a:r>
            <a:r>
              <a:rPr lang="en-GB" dirty="0"/>
              <a:t>/reviewers ask for additional analysis or changing some assumption, etc. </a:t>
            </a:r>
          </a:p>
          <a:p>
            <a:r>
              <a:rPr lang="en-GB" dirty="0"/>
              <a:t>Your code should then be ready (you should be able to click a button and reproduce the figures for your paper).</a:t>
            </a:r>
          </a:p>
        </p:txBody>
      </p:sp>
    </p:spTree>
    <p:extLst>
      <p:ext uri="{BB962C8B-B14F-4D97-AF65-F5344CB8AC3E}">
        <p14:creationId xmlns:p14="http://schemas.microsoft.com/office/powerpoint/2010/main" val="22960131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7D5BA-00D8-A2ED-0BB5-362BAAC39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5098" y="609600"/>
            <a:ext cx="4798142" cy="364285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Case study</a:t>
            </a:r>
          </a:p>
        </p:txBody>
      </p:sp>
      <p:pic>
        <p:nvPicPr>
          <p:cNvPr id="7" name="Picture 6" descr="Calendar&#10;&#10;Description automatically generated with low confidence">
            <a:extLst>
              <a:ext uri="{FF2B5EF4-FFF2-40B4-BE49-F238E27FC236}">
                <a16:creationId xmlns:a16="http://schemas.microsoft.com/office/drawing/2014/main" id="{00FE03B5-33EF-3BB0-29E9-44204DE79FF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682" r="1" b="18493"/>
          <a:stretch/>
        </p:blipFill>
        <p:spPr>
          <a:xfrm>
            <a:off x="633999" y="636640"/>
            <a:ext cx="5462001" cy="5591541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1291835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7D5BA-00D8-A2ED-0BB5-362BAAC39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9418" y="609600"/>
            <a:ext cx="6223821" cy="364285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Case study</a:t>
            </a:r>
          </a:p>
        </p:txBody>
      </p:sp>
      <p:pic>
        <p:nvPicPr>
          <p:cNvPr id="4" name="Picture 3" descr="Diagram, schematic&#10;&#10;Description automatically generated">
            <a:extLst>
              <a:ext uri="{FF2B5EF4-FFF2-40B4-BE49-F238E27FC236}">
                <a16:creationId xmlns:a16="http://schemas.microsoft.com/office/drawing/2014/main" id="{7DABBCB0-FC56-8F4D-BB64-F39D2405B4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999" y="683824"/>
            <a:ext cx="4001315" cy="5481253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79334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806ABAF8-A5F0-4E99-AB6D-67BFBB982B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77D5BA-00D8-A2ED-0BB5-362BAAC39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4106" y="609600"/>
            <a:ext cx="3369133" cy="364285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CREAting packages</a:t>
            </a:r>
          </a:p>
        </p:txBody>
      </p:sp>
      <p:sp>
        <p:nvSpPr>
          <p:cNvPr id="16" name="Rounded Rectangle 7">
            <a:extLst>
              <a:ext uri="{FF2B5EF4-FFF2-40B4-BE49-F238E27FC236}">
                <a16:creationId xmlns:a16="http://schemas.microsoft.com/office/drawing/2014/main" id="{5F7833E7-6A14-4F78-A2DD-5640A4F6C2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8290" y="620720"/>
            <a:ext cx="6884079" cy="5597200"/>
          </a:xfrm>
          <a:prstGeom prst="roundRect">
            <a:avLst>
              <a:gd name="adj" fmla="val 3812"/>
            </a:avLst>
          </a:prstGeom>
          <a:solidFill>
            <a:schemeClr val="bg1"/>
          </a:solidFill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pic>
        <p:nvPicPr>
          <p:cNvPr id="9" name="Picture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064EF3F-4F27-C2BD-F447-905E11E225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2544" y="1430210"/>
            <a:ext cx="5915570" cy="3978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5719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7D5BA-00D8-A2ED-0BB5-362BAAC39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4106" y="609600"/>
            <a:ext cx="3369133" cy="364285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CREAting R MARKDOWN</a:t>
            </a:r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B448FD7-B641-06BB-E856-C758856E9C1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2791"/>
          <a:stretch/>
        </p:blipFill>
        <p:spPr>
          <a:xfrm>
            <a:off x="636915" y="1485820"/>
            <a:ext cx="6915663" cy="3890047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642030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7D5BA-00D8-A2ED-0BB5-362BAAC39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Rationale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A78CF9-46A6-BD37-7DA4-8FB42715D0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The concepts are the same in any programming language (R/Python)</a:t>
            </a:r>
          </a:p>
          <a:p>
            <a:r>
              <a:rPr lang="en-GB" dirty="0"/>
              <a:t>Bottomline: we are all busy and we would all rather publish papers, but in the long term these best practices will make us more productive</a:t>
            </a:r>
          </a:p>
          <a:p>
            <a:r>
              <a:rPr lang="en-GB" dirty="0"/>
              <a:t>This is like protocols (used in experimental biology) for computer scientists. Also like a lab notebook but for computational people.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28841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806ABAF8-A5F0-4E99-AB6D-67BFBB982B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77D5BA-00D8-A2ED-0BB5-362BAAC39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4106" y="609600"/>
            <a:ext cx="3369133" cy="364285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DEMO</a:t>
            </a:r>
          </a:p>
        </p:txBody>
      </p:sp>
      <p:sp>
        <p:nvSpPr>
          <p:cNvPr id="17" name="Rounded Rectangle 7">
            <a:extLst>
              <a:ext uri="{FF2B5EF4-FFF2-40B4-BE49-F238E27FC236}">
                <a16:creationId xmlns:a16="http://schemas.microsoft.com/office/drawing/2014/main" id="{5F7833E7-6A14-4F78-A2DD-5640A4F6C2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8290" y="620720"/>
            <a:ext cx="6884079" cy="5597200"/>
          </a:xfrm>
          <a:prstGeom prst="roundRect">
            <a:avLst>
              <a:gd name="adj" fmla="val 3812"/>
            </a:avLst>
          </a:prstGeom>
          <a:solidFill>
            <a:schemeClr val="bg1"/>
          </a:solidFill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pic>
        <p:nvPicPr>
          <p:cNvPr id="10" name="Picture 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C18B612-DE6D-F84E-514A-13D141549B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2544" y="1563310"/>
            <a:ext cx="5915570" cy="3712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5354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Mesh</Template>
  <TotalTime>26</TotalTime>
  <Words>466</Words>
  <Application>Microsoft Macintosh PowerPoint</Application>
  <PresentationFormat>Widescreen</PresentationFormat>
  <Paragraphs>49</Paragraphs>
  <Slides>15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Century Gothic</vt:lpstr>
      <vt:lpstr>Mesh</vt:lpstr>
      <vt:lpstr>Reproducible research in R</vt:lpstr>
      <vt:lpstr>Rationale</vt:lpstr>
      <vt:lpstr>Rationale</vt:lpstr>
      <vt:lpstr>Case study</vt:lpstr>
      <vt:lpstr>Case study</vt:lpstr>
      <vt:lpstr>CREAting packages</vt:lpstr>
      <vt:lpstr>CREAting R MARKDOWN</vt:lpstr>
      <vt:lpstr>Rationale</vt:lpstr>
      <vt:lpstr>DEMO</vt:lpstr>
      <vt:lpstr>DEMO</vt:lpstr>
      <vt:lpstr>DEMO</vt:lpstr>
      <vt:lpstr>DEMO</vt:lpstr>
      <vt:lpstr>Concepts are language agnostic</vt:lpstr>
      <vt:lpstr>Concepts are language agnostic</vt:lpstr>
      <vt:lpstr>RESOURCES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Reproducible research in R</dc:title>
  <dc:creator>Soumya Banerjee</dc:creator>
  <cp:lastModifiedBy>Soumya Banerjee</cp:lastModifiedBy>
  <cp:revision>29</cp:revision>
  <dcterms:created xsi:type="dcterms:W3CDTF">2022-09-08T13:02:17Z</dcterms:created>
  <dcterms:modified xsi:type="dcterms:W3CDTF">2022-09-15T14:40:56Z</dcterms:modified>
</cp:coreProperties>
</file>